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Plus Jakarta Sans"/>
      <p:regular r:id="rId27"/>
      <p:bold r:id="rId28"/>
      <p:italic r:id="rId29"/>
      <p:boldItalic r:id="rId30"/>
    </p:embeddedFont>
    <p:embeddedFont>
      <p:font typeface="PT Serif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lusJakartaSans-bold.fntdata"/><Relationship Id="rId27" Type="http://schemas.openxmlformats.org/officeDocument/2006/relationships/font" Target="fonts/PlusJakarta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usJakarta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erif-regular.fntdata"/><Relationship Id="rId30" Type="http://schemas.openxmlformats.org/officeDocument/2006/relationships/font" Target="fonts/PlusJakartaSans-boldItalic.fntdata"/><Relationship Id="rId11" Type="http://schemas.openxmlformats.org/officeDocument/2006/relationships/slide" Target="slides/slide6.xml"/><Relationship Id="rId33" Type="http://schemas.openxmlformats.org/officeDocument/2006/relationships/font" Target="fonts/PTSerif-italic.fntdata"/><Relationship Id="rId10" Type="http://schemas.openxmlformats.org/officeDocument/2006/relationships/slide" Target="slides/slide5.xml"/><Relationship Id="rId32" Type="http://schemas.openxmlformats.org/officeDocument/2006/relationships/font" Target="fonts/PTSerif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PTSerif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f8740087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bf8740087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f8740087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bf8740087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f8740087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bf8740087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f8740087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bf8740087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bf8740087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bf8740087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f8740087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bf8740087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bf8740087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bf8740087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f8740087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f8740087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bf8740087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bf8740087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bf8740087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bf8740087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f28a8c16b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bf28a8c16b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bf8740087e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bf8740087e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08219fb1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c08219fb1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f28a8c16b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f28a8c16b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f8740087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bf8740087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f28a8c16b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bf28a8c16b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bf28a8c16b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bf28a8c16b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bf874008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bf874008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bf8740087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bf8740087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bf8740087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bf8740087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nya judul 1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485875" y="4693232"/>
            <a:ext cx="40860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2" type="subTitle"/>
          </p:nvPr>
        </p:nvSpPr>
        <p:spPr>
          <a:xfrm>
            <a:off x="4571875" y="4693232"/>
            <a:ext cx="40860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3" type="subTitle"/>
          </p:nvPr>
        </p:nvSpPr>
        <p:spPr>
          <a:xfrm>
            <a:off x="4571875" y="143482"/>
            <a:ext cx="40860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solidFill>
          <a:srgbClr val="9D1F64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485875" y="4693232"/>
            <a:ext cx="40860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2" type="subTitle"/>
          </p:nvPr>
        </p:nvSpPr>
        <p:spPr>
          <a:xfrm>
            <a:off x="4571875" y="4693232"/>
            <a:ext cx="40860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3" type="subTitle"/>
          </p:nvPr>
        </p:nvSpPr>
        <p:spPr>
          <a:xfrm>
            <a:off x="485875" y="143482"/>
            <a:ext cx="40860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4" type="subTitle"/>
          </p:nvPr>
        </p:nvSpPr>
        <p:spPr>
          <a:xfrm>
            <a:off x="4571875" y="143482"/>
            <a:ext cx="40860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MAIN_POINT_2">
    <p:bg>
      <p:bgPr>
        <a:solidFill>
          <a:srgbClr val="9D1F64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485875" y="4693232"/>
            <a:ext cx="40860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2" type="subTitle"/>
          </p:nvPr>
        </p:nvSpPr>
        <p:spPr>
          <a:xfrm>
            <a:off x="4571875" y="4693232"/>
            <a:ext cx="40860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3" type="subTitle"/>
          </p:nvPr>
        </p:nvSpPr>
        <p:spPr>
          <a:xfrm>
            <a:off x="485875" y="143482"/>
            <a:ext cx="40860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4" type="subTitle"/>
          </p:nvPr>
        </p:nvSpPr>
        <p:spPr>
          <a:xfrm>
            <a:off x="4571875" y="143482"/>
            <a:ext cx="40860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sz="28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sz="28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sz="28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sz="28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sz="28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sz="28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sz="28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sz="28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sz="28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us Jakarta Sans"/>
              <a:buChar char="●"/>
              <a:defRPr sz="18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us Jakarta Sans"/>
              <a:buChar char="○"/>
              <a:defRPr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us Jakarta Sans"/>
              <a:buChar char="■"/>
              <a:defRPr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us Jakarta Sans"/>
              <a:buChar char="●"/>
              <a:defRPr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us Jakarta Sans"/>
              <a:buChar char="○"/>
              <a:defRPr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us Jakarta Sans"/>
              <a:buChar char="■"/>
              <a:defRPr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us Jakarta Sans"/>
              <a:buChar char="●"/>
              <a:defRPr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us Jakarta Sans"/>
              <a:buChar char="○"/>
              <a:defRPr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us Jakarta Sans"/>
              <a:buChar char="■"/>
              <a:defRPr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figma.com/file/UfxXSuaqwD5NrfNtpo0tFX/uiuxfarrijkursusku?type=design&amp;node-id=0%3A1&amp;mode=design&amp;t=9dYCXcSU4LUxt6N6-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gif"/><Relationship Id="rId4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UX/UI Design</a:t>
            </a:r>
            <a:endParaRPr/>
          </a:p>
        </p:txBody>
      </p:sp>
      <p:sp>
        <p:nvSpPr>
          <p:cNvPr id="71" name="Google Shape;71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MSIB</a:t>
            </a:r>
            <a:endParaRPr/>
          </a:p>
        </p:txBody>
      </p:sp>
      <p:sp>
        <p:nvSpPr>
          <p:cNvPr id="72" name="Google Shape;72;p16"/>
          <p:cNvSpPr txBox="1"/>
          <p:nvPr>
            <p:ph idx="4294967295" type="subTitle"/>
          </p:nvPr>
        </p:nvSpPr>
        <p:spPr>
          <a:xfrm>
            <a:off x="4571875" y="143482"/>
            <a:ext cx="4086000" cy="2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UX/UX Design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414950" y="37044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Nama: Moh Farrij Wajdi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Kampus: Politeknik Negeri Jember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NIM: E41210223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idx="4294967295" type="subTitle"/>
          </p:nvPr>
        </p:nvSpPr>
        <p:spPr>
          <a:xfrm>
            <a:off x="4571875" y="143482"/>
            <a:ext cx="4086000" cy="2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UX/UX Design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48" name="Google Shape;148;p25"/>
          <p:cNvSpPr txBox="1"/>
          <p:nvPr>
            <p:ph idx="4294967295" type="title"/>
          </p:nvPr>
        </p:nvSpPr>
        <p:spPr>
          <a:xfrm>
            <a:off x="395665" y="662167"/>
            <a:ext cx="81720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Contoh</a:t>
            </a:r>
            <a:endParaRPr/>
          </a:p>
        </p:txBody>
      </p:sp>
      <p:sp>
        <p:nvSpPr>
          <p:cNvPr id="149" name="Google Shape;149;p25"/>
          <p:cNvSpPr txBox="1"/>
          <p:nvPr>
            <p:ph idx="4294967295" type="body"/>
          </p:nvPr>
        </p:nvSpPr>
        <p:spPr>
          <a:xfrm>
            <a:off x="495375" y="1557475"/>
            <a:ext cx="3994800" cy="1089300"/>
          </a:xfrm>
          <a:prstGeom prst="rect">
            <a:avLst/>
          </a:prstGeom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Needs :</a:t>
            </a:r>
            <a:br>
              <a:rPr lang="en-GB" sz="1100">
                <a:solidFill>
                  <a:srgbClr val="000000"/>
                </a:solidFill>
              </a:rPr>
            </a:br>
            <a:r>
              <a:rPr lang="en-GB">
                <a:solidFill>
                  <a:schemeClr val="dk1"/>
                </a:solidFill>
              </a:rPr>
              <a:t>mengikuti program full stack developer MSIB dengan latar belakang dalam fisika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0" name="Google Shape;150;p25"/>
          <p:cNvSpPr txBox="1"/>
          <p:nvPr>
            <p:ph idx="4294967295" type="subTitle"/>
          </p:nvPr>
        </p:nvSpPr>
        <p:spPr>
          <a:xfrm>
            <a:off x="4841900" y="1557475"/>
            <a:ext cx="3825600" cy="3044400"/>
          </a:xfrm>
          <a:prstGeom prst="rect">
            <a:avLst/>
          </a:prstGeom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u="sng">
                <a:solidFill>
                  <a:srgbClr val="000000"/>
                </a:solidFill>
              </a:rPr>
              <a:t>Humam Rafi </a:t>
            </a:r>
            <a:r>
              <a:rPr b="1" lang="en-GB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Menginginkan untuk</a:t>
            </a:r>
            <a:r>
              <a:rPr lang="en-GB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000000"/>
                </a:solidFill>
              </a:rPr>
              <a:t>Mempelajari full stack developer  secara dalam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Mengejutkannya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200" u="sng">
                <a:solidFill>
                  <a:srgbClr val="000000"/>
                </a:solidFill>
              </a:rPr>
              <a:t>Humam Rafi </a:t>
            </a:r>
            <a:r>
              <a:rPr lang="en-GB" sz="1200">
                <a:solidFill>
                  <a:srgbClr val="000000"/>
                </a:solidFill>
              </a:rPr>
              <a:t> berasal dari jurusan fisika yang tidak memiliki materi fullstack developer</a:t>
            </a:r>
            <a:endParaRPr sz="2000" u="sng">
              <a:solidFill>
                <a:srgbClr val="000000"/>
              </a:solidFill>
            </a:endParaRPr>
          </a:p>
        </p:txBody>
      </p:sp>
      <p:sp>
        <p:nvSpPr>
          <p:cNvPr id="151" name="Google Shape;151;p25"/>
          <p:cNvSpPr txBox="1"/>
          <p:nvPr>
            <p:ph idx="4294967295" type="title"/>
          </p:nvPr>
        </p:nvSpPr>
        <p:spPr>
          <a:xfrm>
            <a:off x="421600" y="1133200"/>
            <a:ext cx="30882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1 Menemukan temuan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5"/>
          <p:cNvSpPr txBox="1"/>
          <p:nvPr>
            <p:ph idx="4294967295" type="body"/>
          </p:nvPr>
        </p:nvSpPr>
        <p:spPr>
          <a:xfrm>
            <a:off x="495375" y="2776675"/>
            <a:ext cx="3994800" cy="1825200"/>
          </a:xfrm>
          <a:prstGeom prst="rect">
            <a:avLst/>
          </a:prstGeom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Insight : </a:t>
            </a:r>
            <a:r>
              <a:rPr lang="en-GB">
                <a:solidFill>
                  <a:schemeClr val="dk1"/>
                </a:solidFill>
              </a:rPr>
              <a:t>Dengan menguasai keterampilan dalam pengembangan web,  dapat membuka peluang karier yang lebih luas. Kombinasi antara keahlian dalam fisika dan teknologi informasi dapat membuat sampean menjadi kandidat yang menarik bagi perusahaan-perusahaan yang membutuhkan keahlian dalam kedua bidang tersebut.</a:t>
            </a:r>
            <a:br>
              <a:rPr lang="en-GB" sz="11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</p:txBody>
      </p:sp>
      <p:sp>
        <p:nvSpPr>
          <p:cNvPr id="153" name="Google Shape;153;p25"/>
          <p:cNvSpPr txBox="1"/>
          <p:nvPr>
            <p:ph idx="4294967295" type="title"/>
          </p:nvPr>
        </p:nvSpPr>
        <p:spPr>
          <a:xfrm>
            <a:off x="4765000" y="1133200"/>
            <a:ext cx="30882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2 Define Problem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idx="4294967295" type="title"/>
          </p:nvPr>
        </p:nvSpPr>
        <p:spPr>
          <a:xfrm>
            <a:off x="395665" y="2057817"/>
            <a:ext cx="81720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Ideation</a:t>
            </a:r>
            <a:endParaRPr/>
          </a:p>
        </p:txBody>
      </p:sp>
      <p:sp>
        <p:nvSpPr>
          <p:cNvPr id="159" name="Google Shape;159;p26"/>
          <p:cNvSpPr txBox="1"/>
          <p:nvPr>
            <p:ph idx="4294967295" type="subTitle"/>
          </p:nvPr>
        </p:nvSpPr>
        <p:spPr>
          <a:xfrm>
            <a:off x="4571875" y="143482"/>
            <a:ext cx="4086000" cy="2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UX/UX Design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60" name="Google Shape;160;p26"/>
          <p:cNvSpPr txBox="1"/>
          <p:nvPr>
            <p:ph idx="4294967295" type="title"/>
          </p:nvPr>
        </p:nvSpPr>
        <p:spPr>
          <a:xfrm>
            <a:off x="421604" y="2567110"/>
            <a:ext cx="38256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34343"/>
                </a:solidFill>
              </a:rPr>
              <a:t>Membuat ide-ide dalam sketsa disesuaikan dengan masalah yang telah ditemukan</a:t>
            </a:r>
            <a:endParaRPr sz="1100">
              <a:solidFill>
                <a:srgbClr val="434343"/>
              </a:solidFill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772" y="1100354"/>
            <a:ext cx="4359100" cy="30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idx="4294967295" type="subTitle"/>
          </p:nvPr>
        </p:nvSpPr>
        <p:spPr>
          <a:xfrm>
            <a:off x="4571875" y="143482"/>
            <a:ext cx="4086000" cy="2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UX/UX Design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b="0" l="7557" r="7811" t="0"/>
          <a:stretch/>
        </p:blipFill>
        <p:spPr>
          <a:xfrm>
            <a:off x="2195775" y="1600063"/>
            <a:ext cx="4537076" cy="301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>
            <p:ph idx="4294967295" type="title"/>
          </p:nvPr>
        </p:nvSpPr>
        <p:spPr>
          <a:xfrm>
            <a:off x="2421307" y="706925"/>
            <a:ext cx="40860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Crazy 8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idx="4294967295" type="subTitle"/>
          </p:nvPr>
        </p:nvSpPr>
        <p:spPr>
          <a:xfrm>
            <a:off x="4571875" y="143482"/>
            <a:ext cx="4086000" cy="2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UX/UX Design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74" name="Google Shape;174;p28"/>
          <p:cNvSpPr/>
          <p:nvPr/>
        </p:nvSpPr>
        <p:spPr>
          <a:xfrm>
            <a:off x="600775" y="1559925"/>
            <a:ext cx="8057100" cy="21894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AutoNum type="arabicPeriod"/>
            </a:pPr>
            <a:r>
              <a:rPr lang="en-GB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Mencari terlebih dahulu ke google mengenai pengenalan fullstack web developer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AutoNum type="arabicPeriod"/>
            </a:pPr>
            <a:r>
              <a:rPr lang="en-GB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Mencari tutorial di youtub mengenai full stack web developer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AutoNum type="arabicPeriod"/>
            </a:pPr>
            <a:r>
              <a:rPr lang="en-GB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Mencoba beberapa ilmu yang didapat sebelumnya dari internet ke laptop sendiri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AutoNum type="arabicPeriod"/>
            </a:pPr>
            <a:r>
              <a:rPr lang="en-GB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Bertanya ke AI apabila terdapat kesulitan selama proses belajar sendiri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AutoNum type="arabicPeriod"/>
            </a:pPr>
            <a:r>
              <a:rPr lang="en-GB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Jika dirasa kurang, bisa bertanya ke teman yang paham dengan bidang fullstack developer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AutoNum type="arabicPeriod"/>
            </a:pPr>
            <a:r>
              <a:rPr lang="en-GB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Belajar bersama teman jika sudah menemukan dan bertanya mengenai kesusahanmu dalam mempelajari fullstack developer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AutoNum type="arabicPeriod"/>
            </a:pPr>
            <a:r>
              <a:rPr lang="en-GB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Jika dirasa belum cukup, bisa mencari beberapa course online di internet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AutoNum type="arabicPeriod"/>
            </a:pPr>
            <a:r>
              <a:rPr lang="en-GB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Kemudia implementasi hasil belajar dari course sebelumnya.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75" name="Google Shape;175;p28"/>
          <p:cNvSpPr txBox="1"/>
          <p:nvPr>
            <p:ph idx="4294967295" type="title"/>
          </p:nvPr>
        </p:nvSpPr>
        <p:spPr>
          <a:xfrm>
            <a:off x="485875" y="790175"/>
            <a:ext cx="8172000" cy="10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Sketsa 8 cara radikal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(Crazy 8) untuk memenuhi kebutuhan user </a:t>
            </a:r>
            <a:r>
              <a:rPr lang="en-GB" sz="12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5 menit</a:t>
            </a:r>
            <a:endParaRPr sz="13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idx="4294967295" type="subTitle"/>
          </p:nvPr>
        </p:nvSpPr>
        <p:spPr>
          <a:xfrm>
            <a:off x="4571875" y="143482"/>
            <a:ext cx="4086000" cy="2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UX/UX Design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81" name="Google Shape;181;p29"/>
          <p:cNvSpPr txBox="1"/>
          <p:nvPr>
            <p:ph idx="4294967295" type="title"/>
          </p:nvPr>
        </p:nvSpPr>
        <p:spPr>
          <a:xfrm>
            <a:off x="485875" y="597425"/>
            <a:ext cx="81720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Ideate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2" name="Google Shape;182;p29"/>
          <p:cNvSpPr txBox="1"/>
          <p:nvPr>
            <p:ph idx="4294967295" type="title"/>
          </p:nvPr>
        </p:nvSpPr>
        <p:spPr>
          <a:xfrm>
            <a:off x="485875" y="1134325"/>
            <a:ext cx="82518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5 Simpan sketsa crazy 8 kamu di sini </a:t>
            </a:r>
            <a:r>
              <a:rPr lang="en-GB" sz="12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8 menit</a:t>
            </a:r>
            <a:r>
              <a:rPr lang="en-GB" sz="18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 </a:t>
            </a:r>
            <a:endParaRPr sz="13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83" name="Google Shape;183;p29"/>
          <p:cNvSpPr/>
          <p:nvPr/>
        </p:nvSpPr>
        <p:spPr>
          <a:xfrm>
            <a:off x="600775" y="1559925"/>
            <a:ext cx="8057100" cy="30249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Simpan foto di sini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775" y="1559925"/>
            <a:ext cx="8005601" cy="302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idx="4294967295" type="subTitle"/>
          </p:nvPr>
        </p:nvSpPr>
        <p:spPr>
          <a:xfrm>
            <a:off x="4571875" y="143482"/>
            <a:ext cx="4086000" cy="2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UX/UX Design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90" name="Google Shape;190;p30"/>
          <p:cNvSpPr txBox="1"/>
          <p:nvPr>
            <p:ph idx="4294967295" type="title"/>
          </p:nvPr>
        </p:nvSpPr>
        <p:spPr>
          <a:xfrm>
            <a:off x="485875" y="597425"/>
            <a:ext cx="81720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Contoh </a:t>
            </a:r>
            <a:r>
              <a:rPr lang="en-GB">
                <a:solidFill>
                  <a:schemeClr val="lt1"/>
                </a:solidFill>
              </a:rPr>
              <a:t>Ideate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1" name="Google Shape;191;p30"/>
          <p:cNvSpPr txBox="1"/>
          <p:nvPr>
            <p:ph idx="4294967295" type="title"/>
          </p:nvPr>
        </p:nvSpPr>
        <p:spPr>
          <a:xfrm>
            <a:off x="485875" y="1134325"/>
            <a:ext cx="82518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Tes solusi yang kamu buat dan tulis feedback yang didapat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( 2 sesi  x 5 menit)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92" name="Google Shape;192;p30"/>
          <p:cNvSpPr/>
          <p:nvPr/>
        </p:nvSpPr>
        <p:spPr>
          <a:xfrm>
            <a:off x="600775" y="1877200"/>
            <a:ext cx="8057100" cy="27075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Feedback bagus</a:t>
            </a:r>
            <a:endParaRPr sz="1600">
              <a:solidFill>
                <a:schemeClr val="dk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Lebih suka pemberian barang secara langsung / barengan.</a:t>
            </a:r>
            <a:endParaRPr sz="1600">
              <a:solidFill>
                <a:schemeClr val="dk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Dan list pemberian barang yang akan diberikan langsung.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idx="4294967295" type="subTitle"/>
          </p:nvPr>
        </p:nvSpPr>
        <p:spPr>
          <a:xfrm>
            <a:off x="4571875" y="143482"/>
            <a:ext cx="4086000" cy="2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UX/UX Design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98" name="Google Shape;198;p31"/>
          <p:cNvSpPr txBox="1"/>
          <p:nvPr>
            <p:ph idx="4294967295" type="title"/>
          </p:nvPr>
        </p:nvSpPr>
        <p:spPr>
          <a:xfrm>
            <a:off x="485875" y="597425"/>
            <a:ext cx="81720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Ideate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9" name="Google Shape;199;p31"/>
          <p:cNvSpPr txBox="1"/>
          <p:nvPr>
            <p:ph idx="4294967295" type="title"/>
          </p:nvPr>
        </p:nvSpPr>
        <p:spPr>
          <a:xfrm>
            <a:off x="485875" y="1134325"/>
            <a:ext cx="82518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Tes solusi yang kamu buat dan tulis feedback yang didapat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-GB" sz="900">
                <a:latin typeface="PT Serif"/>
                <a:ea typeface="PT Serif"/>
                <a:cs typeface="PT Serif"/>
                <a:sym typeface="PT Serif"/>
              </a:rPr>
              <a:t>( 2 sesi  x 5 menit)</a:t>
            </a:r>
            <a:endParaRPr sz="1800"/>
          </a:p>
        </p:txBody>
      </p:sp>
      <p:sp>
        <p:nvSpPr>
          <p:cNvPr id="200" name="Google Shape;200;p31"/>
          <p:cNvSpPr/>
          <p:nvPr/>
        </p:nvSpPr>
        <p:spPr>
          <a:xfrm>
            <a:off x="600775" y="1877200"/>
            <a:ext cx="8057100" cy="11316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Feedback bagus: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-"/>
            </a:pPr>
            <a:r>
              <a:rPr lang="en-GB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Solusi yang diajukan dirasa efisien 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-"/>
            </a:pPr>
            <a:r>
              <a:rPr lang="en-GB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Solusi yang ditawarkan dirasa lumayan mengatasi masalahnya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-"/>
            </a:pPr>
            <a:r>
              <a:rPr lang="en-GB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Senang dengan solusi yang diajukan 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idx="4294967295" type="subTitle"/>
          </p:nvPr>
        </p:nvSpPr>
        <p:spPr>
          <a:xfrm>
            <a:off x="4571875" y="143482"/>
            <a:ext cx="4086000" cy="2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UX/UX Design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06" name="Google Shape;206;p32"/>
          <p:cNvSpPr txBox="1"/>
          <p:nvPr>
            <p:ph idx="4294967295" type="title"/>
          </p:nvPr>
        </p:nvSpPr>
        <p:spPr>
          <a:xfrm>
            <a:off x="485875" y="597425"/>
            <a:ext cx="81720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Ideate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7" name="Google Shape;207;p32"/>
          <p:cNvSpPr txBox="1"/>
          <p:nvPr>
            <p:ph idx="4294967295" type="title"/>
          </p:nvPr>
        </p:nvSpPr>
        <p:spPr>
          <a:xfrm>
            <a:off x="485875" y="1134325"/>
            <a:ext cx="82518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Tes solusi yang kamu buat dan tulis feedback yang didapat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-GB" sz="900">
                <a:latin typeface="PT Serif"/>
                <a:ea typeface="PT Serif"/>
                <a:cs typeface="PT Serif"/>
                <a:sym typeface="PT Serif"/>
              </a:rPr>
              <a:t>( 2 sesi  x 5 menit)</a:t>
            </a:r>
            <a:endParaRPr sz="1800"/>
          </a:p>
        </p:txBody>
      </p:sp>
      <p:sp>
        <p:nvSpPr>
          <p:cNvPr id="208" name="Google Shape;208;p32"/>
          <p:cNvSpPr/>
          <p:nvPr/>
        </p:nvSpPr>
        <p:spPr>
          <a:xfrm>
            <a:off x="600775" y="1877200"/>
            <a:ext cx="8057100" cy="11802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Feedback buruk: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-"/>
            </a:pPr>
            <a:r>
              <a:rPr lang="en-GB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Solusi yang diajukan dirasa berat dibagian course online karena membutuhkan biaya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-"/>
            </a:pPr>
            <a:r>
              <a:rPr lang="en-GB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Solusi yang diajukan dirasa kurang dibagian self study yaitu searching google, youtube dikarenakan kesusahan ingin dimulai dari mana.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idx="4294967295" type="title"/>
          </p:nvPr>
        </p:nvSpPr>
        <p:spPr>
          <a:xfrm>
            <a:off x="395665" y="2057817"/>
            <a:ext cx="81720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Iterate Based on Feedback</a:t>
            </a:r>
            <a:endParaRPr/>
          </a:p>
        </p:txBody>
      </p:sp>
      <p:sp>
        <p:nvSpPr>
          <p:cNvPr id="214" name="Google Shape;214;p33"/>
          <p:cNvSpPr txBox="1"/>
          <p:nvPr>
            <p:ph idx="4294967295" type="subTitle"/>
          </p:nvPr>
        </p:nvSpPr>
        <p:spPr>
          <a:xfrm>
            <a:off x="4571875" y="143482"/>
            <a:ext cx="4086000" cy="2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UX/UX Design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15" name="Google Shape;215;p33"/>
          <p:cNvSpPr txBox="1"/>
          <p:nvPr>
            <p:ph idx="4294967295" type="title"/>
          </p:nvPr>
        </p:nvSpPr>
        <p:spPr>
          <a:xfrm>
            <a:off x="421604" y="2567110"/>
            <a:ext cx="38256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34343"/>
                </a:solidFill>
              </a:rPr>
              <a:t>Melakukan iterasi dari feedback yang sudah didapat dari hasil interview atau wawancara</a:t>
            </a:r>
            <a:endParaRPr sz="11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idx="4294967295" type="subTitle"/>
          </p:nvPr>
        </p:nvSpPr>
        <p:spPr>
          <a:xfrm>
            <a:off x="4571875" y="143482"/>
            <a:ext cx="4086000" cy="2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UX/UX Design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21" name="Google Shape;221;p34"/>
          <p:cNvSpPr/>
          <p:nvPr/>
        </p:nvSpPr>
        <p:spPr>
          <a:xfrm>
            <a:off x="600775" y="1877200"/>
            <a:ext cx="8057100" cy="16065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Berikut ide baru yang saya olah dari hasil feedback sebelumnya: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-"/>
            </a:pPr>
            <a:r>
              <a:rPr lang="en-GB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Mengikuti </a:t>
            </a:r>
            <a:r>
              <a:rPr lang="en-GB">
                <a:latin typeface="PT Serif"/>
                <a:ea typeface="PT Serif"/>
                <a:cs typeface="PT Serif"/>
                <a:sym typeface="PT Serif"/>
              </a:rPr>
              <a:t>Mentorship Program Terbuka</a:t>
            </a:r>
            <a:endParaRPr>
              <a:latin typeface="PT Serif"/>
              <a:ea typeface="PT Serif"/>
              <a:cs typeface="PT Serif"/>
              <a:sym typeface="PT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T Serif"/>
              <a:buChar char="-"/>
            </a:pPr>
            <a:r>
              <a:rPr lang="en-GB">
                <a:latin typeface="PT Serif"/>
                <a:ea typeface="PT Serif"/>
                <a:cs typeface="PT Serif"/>
                <a:sym typeface="PT Serif"/>
              </a:rPr>
              <a:t>Bergabung komunitas belajar online terbuka seperti group whatsapp atau telegram</a:t>
            </a:r>
            <a:endParaRPr>
              <a:latin typeface="PT Serif"/>
              <a:ea typeface="PT Serif"/>
              <a:cs typeface="PT Serif"/>
              <a:sym typeface="PT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T Serif"/>
              <a:buChar char="-"/>
            </a:pPr>
            <a:r>
              <a:rPr lang="en-GB">
                <a:latin typeface="PT Serif"/>
                <a:ea typeface="PT Serif"/>
                <a:cs typeface="PT Serif"/>
                <a:sym typeface="PT Serif"/>
              </a:rPr>
              <a:t>Program Belajar Mandiri terbuka yang dipandu melalui via whatsapp atau telegram</a:t>
            </a:r>
            <a:endParaRPr>
              <a:latin typeface="PT Serif"/>
              <a:ea typeface="PT Serif"/>
              <a:cs typeface="PT Serif"/>
              <a:sym typeface="PT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T Serif"/>
              <a:buChar char="-"/>
            </a:pPr>
            <a:r>
              <a:rPr lang="en-GB">
                <a:latin typeface="PT Serif"/>
                <a:ea typeface="PT Serif"/>
                <a:cs typeface="PT Serif"/>
                <a:sym typeface="PT Serif"/>
              </a:rPr>
              <a:t>Mengikuti kelas pemrograman online gratis.</a:t>
            </a:r>
            <a:endParaRPr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T Serif"/>
                <a:ea typeface="PT Serif"/>
                <a:cs typeface="PT Serif"/>
                <a:sym typeface="PT Serif"/>
              </a:rPr>
              <a:t>Kesimpulannya yaitu dengan mencari web atau app yang menyediakan course online terbuka atau free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22" name="Google Shape;222;p34"/>
          <p:cNvSpPr txBox="1"/>
          <p:nvPr>
            <p:ph idx="4294967295" type="title"/>
          </p:nvPr>
        </p:nvSpPr>
        <p:spPr>
          <a:xfrm>
            <a:off x="395665" y="906467"/>
            <a:ext cx="81720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Refleksi dari masalah yang ditemukan dan buat ide baru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ctrTitle"/>
          </p:nvPr>
        </p:nvSpPr>
        <p:spPr>
          <a:xfrm>
            <a:off x="311700" y="744575"/>
            <a:ext cx="8520600" cy="10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Thinking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163" y="1916975"/>
            <a:ext cx="7193677" cy="242364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>
            <p:ph idx="4294967295" type="subTitle"/>
          </p:nvPr>
        </p:nvSpPr>
        <p:spPr>
          <a:xfrm>
            <a:off x="4571875" y="143482"/>
            <a:ext cx="4086000" cy="2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UX/UX Design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idx="4294967295" type="subTitle"/>
          </p:nvPr>
        </p:nvSpPr>
        <p:spPr>
          <a:xfrm>
            <a:off x="4571875" y="143482"/>
            <a:ext cx="4086000" cy="2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UX/UX Design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28" name="Google Shape;228;p35"/>
          <p:cNvSpPr/>
          <p:nvPr/>
        </p:nvSpPr>
        <p:spPr>
          <a:xfrm>
            <a:off x="600775" y="1877200"/>
            <a:ext cx="8057100" cy="27075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Silahkan tulis disinic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29" name="Google Shape;229;p35"/>
          <p:cNvSpPr txBox="1"/>
          <p:nvPr>
            <p:ph idx="4294967295" type="title"/>
          </p:nvPr>
        </p:nvSpPr>
        <p:spPr>
          <a:xfrm>
            <a:off x="395665" y="906467"/>
            <a:ext cx="81720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Refleksi dari masalah yang ditemukan dan buat ide baru</a:t>
            </a:r>
            <a:endParaRPr/>
          </a:p>
        </p:txBody>
      </p:sp>
      <p:pic>
        <p:nvPicPr>
          <p:cNvPr id="230" name="Google Shape;2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775" y="1877198"/>
            <a:ext cx="5067300" cy="306995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idx="4294967295" type="subTitle"/>
          </p:nvPr>
        </p:nvSpPr>
        <p:spPr>
          <a:xfrm>
            <a:off x="4571875" y="143482"/>
            <a:ext cx="4086000" cy="2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UX/UX Design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36" name="Google Shape;236;p36"/>
          <p:cNvSpPr/>
          <p:nvPr/>
        </p:nvSpPr>
        <p:spPr>
          <a:xfrm>
            <a:off x="600775" y="1877200"/>
            <a:ext cx="8057100" cy="27075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PT Serif"/>
                <a:ea typeface="PT Serif"/>
                <a:cs typeface="PT Serif"/>
                <a:sym typeface="PT Serif"/>
                <a:hlinkClick r:id="rId3"/>
              </a:rPr>
              <a:t>https://www.figma.com/file/UfxXSuaqwD5NrfNtpo0tFX/uiuxfarrijkursusku?type=design&amp;node-id=0%3A1&amp;mode=design&amp;t=9dYCXcSU4LUxt6N6-1</a:t>
            </a:r>
            <a:r>
              <a:rPr lang="en-GB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 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37" name="Google Shape;237;p36"/>
          <p:cNvSpPr txBox="1"/>
          <p:nvPr>
            <p:ph idx="4294967295" type="title"/>
          </p:nvPr>
        </p:nvSpPr>
        <p:spPr>
          <a:xfrm>
            <a:off x="395665" y="906467"/>
            <a:ext cx="81720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 Figma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ctrTitle"/>
          </p:nvPr>
        </p:nvSpPr>
        <p:spPr>
          <a:xfrm>
            <a:off x="311700" y="744575"/>
            <a:ext cx="8520600" cy="10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Thinking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163" y="1916975"/>
            <a:ext cx="7193677" cy="2423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8"/>
          <p:cNvCxnSpPr/>
          <p:nvPr/>
        </p:nvCxnSpPr>
        <p:spPr>
          <a:xfrm>
            <a:off x="3448875" y="1844775"/>
            <a:ext cx="0" cy="2659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8"/>
          <p:cNvSpPr txBox="1"/>
          <p:nvPr>
            <p:ph idx="4294967295" type="subTitle"/>
          </p:nvPr>
        </p:nvSpPr>
        <p:spPr>
          <a:xfrm>
            <a:off x="4571875" y="143482"/>
            <a:ext cx="4086000" cy="2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UX/UX Design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ctrTitle"/>
          </p:nvPr>
        </p:nvSpPr>
        <p:spPr>
          <a:xfrm>
            <a:off x="386800" y="2061750"/>
            <a:ext cx="8520600" cy="10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Study: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Student Interest MSIB</a:t>
            </a:r>
            <a:endParaRPr/>
          </a:p>
        </p:txBody>
      </p:sp>
      <p:sp>
        <p:nvSpPr>
          <p:cNvPr id="94" name="Google Shape;94;p19"/>
          <p:cNvSpPr txBox="1"/>
          <p:nvPr>
            <p:ph idx="4294967295" type="subTitle"/>
          </p:nvPr>
        </p:nvSpPr>
        <p:spPr>
          <a:xfrm>
            <a:off x="4571875" y="143482"/>
            <a:ext cx="4086000" cy="2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UX/UX Design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idx="4294967295" type="title"/>
          </p:nvPr>
        </p:nvSpPr>
        <p:spPr>
          <a:xfrm>
            <a:off x="395665" y="437167"/>
            <a:ext cx="81720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Building Empathy</a:t>
            </a:r>
            <a:endParaRPr/>
          </a:p>
        </p:txBody>
      </p:sp>
      <p:sp>
        <p:nvSpPr>
          <p:cNvPr id="100" name="Google Shape;100;p20"/>
          <p:cNvSpPr txBox="1"/>
          <p:nvPr>
            <p:ph idx="4294967295" type="subTitle"/>
          </p:nvPr>
        </p:nvSpPr>
        <p:spPr>
          <a:xfrm>
            <a:off x="4571875" y="143482"/>
            <a:ext cx="4086000" cy="2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UX/UX Design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01" name="Google Shape;101;p20"/>
          <p:cNvSpPr txBox="1"/>
          <p:nvPr>
            <p:ph idx="4294967295" type="body"/>
          </p:nvPr>
        </p:nvSpPr>
        <p:spPr>
          <a:xfrm>
            <a:off x="495375" y="2015250"/>
            <a:ext cx="8072400" cy="2590800"/>
          </a:xfrm>
          <a:prstGeom prst="rect">
            <a:avLst/>
          </a:prstGeom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AutoNum type="arabicPeriod"/>
            </a:pPr>
            <a:r>
              <a:rPr lang="en-GB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Mengapa anda mengikuti program MSIB ini?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-"/>
            </a:pPr>
            <a:r>
              <a:rPr lang="en-GB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Ingin mencoba hal baru seperti fullstack web yang mana jurusan yang ditempuh ialah bidang fisika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AutoNum type="arabicPeriod"/>
            </a:pPr>
            <a:r>
              <a:rPr lang="en-GB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Apa saja yang dipelajari selama MSIB ini?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-"/>
            </a:pPr>
            <a:r>
              <a:rPr lang="en-GB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Banyak, seperti mengerti bagaimana memprograming web contohny html, css dan lainnya.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AutoNum type="arabicPeriod"/>
            </a:pPr>
            <a:r>
              <a:rPr lang="en-GB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Bagaimana keluh kesahnya selama mengikuti MSIB ini?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-"/>
            </a:pPr>
            <a:r>
              <a:rPr lang="en-GB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Bentrok dengan kegiatan di kuliah regulernya.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02" name="Google Shape;102;p20"/>
          <p:cNvSpPr txBox="1"/>
          <p:nvPr>
            <p:ph idx="4294967295" type="title"/>
          </p:nvPr>
        </p:nvSpPr>
        <p:spPr>
          <a:xfrm>
            <a:off x="421600" y="1003025"/>
            <a:ext cx="23613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Interview Session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03" name="Google Shape;103;p20"/>
          <p:cNvSpPr txBox="1"/>
          <p:nvPr>
            <p:ph idx="4294967295" type="title"/>
          </p:nvPr>
        </p:nvSpPr>
        <p:spPr>
          <a:xfrm>
            <a:off x="421604" y="1340510"/>
            <a:ext cx="38256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10</a:t>
            </a:r>
            <a:r>
              <a:rPr lang="en-GB" sz="1100">
                <a:solidFill>
                  <a:srgbClr val="000000"/>
                </a:solidFill>
              </a:rPr>
              <a:t> Menit ( 2 sesi x 5 menit setiap sesi)</a:t>
            </a:r>
            <a:endParaRPr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idx="4294967295" type="title"/>
          </p:nvPr>
        </p:nvSpPr>
        <p:spPr>
          <a:xfrm>
            <a:off x="395665" y="437167"/>
            <a:ext cx="81720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Building Empathy</a:t>
            </a:r>
            <a:endParaRPr/>
          </a:p>
        </p:txBody>
      </p:sp>
      <p:sp>
        <p:nvSpPr>
          <p:cNvPr id="109" name="Google Shape;109;p21"/>
          <p:cNvSpPr txBox="1"/>
          <p:nvPr>
            <p:ph idx="4294967295" type="subTitle"/>
          </p:nvPr>
        </p:nvSpPr>
        <p:spPr>
          <a:xfrm>
            <a:off x="4571875" y="143482"/>
            <a:ext cx="4086000" cy="2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UX/UX Design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10" name="Google Shape;110;p21"/>
          <p:cNvSpPr txBox="1"/>
          <p:nvPr>
            <p:ph idx="4294967295" type="body"/>
          </p:nvPr>
        </p:nvSpPr>
        <p:spPr>
          <a:xfrm>
            <a:off x="495375" y="2015250"/>
            <a:ext cx="8072400" cy="2590800"/>
          </a:xfrm>
          <a:prstGeom prst="rect">
            <a:avLst/>
          </a:prstGeom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AutoNum type="arabicPeriod"/>
            </a:pPr>
            <a:r>
              <a:rPr lang="en-GB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Selain fullstack apa ada hal baru lagi selain mengikuti bidang program ini?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-"/>
            </a:pPr>
            <a:r>
              <a:rPr lang="en-GB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inginnya semua development mau dipelajari baru kesampaian full stack web development.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AutoNum type="arabicPeriod"/>
            </a:pPr>
            <a:r>
              <a:rPr lang="en-GB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Mengenai pertanyan-3 sebelumnya, yang dimaksud bentrok itu apa ya?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-"/>
            </a:pPr>
            <a:r>
              <a:rPr lang="en-GB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Kesulitan dalam memanajemen pemilihan sks .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11" name="Google Shape;111;p21"/>
          <p:cNvSpPr txBox="1"/>
          <p:nvPr>
            <p:ph idx="4294967295" type="title"/>
          </p:nvPr>
        </p:nvSpPr>
        <p:spPr>
          <a:xfrm>
            <a:off x="421600" y="1003025"/>
            <a:ext cx="53841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Interview Session | Pertanyaan lebih dalam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12" name="Google Shape;112;p21"/>
          <p:cNvSpPr txBox="1"/>
          <p:nvPr>
            <p:ph idx="4294967295" type="title"/>
          </p:nvPr>
        </p:nvSpPr>
        <p:spPr>
          <a:xfrm>
            <a:off x="421604" y="1340510"/>
            <a:ext cx="38256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10 Menit ( 2 sesi x 5 menit setiap sesi)</a:t>
            </a:r>
            <a:endParaRPr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idx="4294967295" type="title"/>
          </p:nvPr>
        </p:nvSpPr>
        <p:spPr>
          <a:xfrm>
            <a:off x="395665" y="2057817"/>
            <a:ext cx="81720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Reframing Problem</a:t>
            </a:r>
            <a:endParaRPr/>
          </a:p>
        </p:txBody>
      </p:sp>
      <p:sp>
        <p:nvSpPr>
          <p:cNvPr id="118" name="Google Shape;118;p22"/>
          <p:cNvSpPr txBox="1"/>
          <p:nvPr>
            <p:ph idx="4294967295" type="subTitle"/>
          </p:nvPr>
        </p:nvSpPr>
        <p:spPr>
          <a:xfrm>
            <a:off x="4571875" y="143482"/>
            <a:ext cx="4086000" cy="2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UX/UX Design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19" name="Google Shape;119;p22"/>
          <p:cNvSpPr txBox="1"/>
          <p:nvPr>
            <p:ph idx="4294967295" type="title"/>
          </p:nvPr>
        </p:nvSpPr>
        <p:spPr>
          <a:xfrm>
            <a:off x="421604" y="2567110"/>
            <a:ext cx="38256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34343"/>
                </a:solidFill>
              </a:rPr>
              <a:t>Menentukan masalah berdasarkan kebutuhan pengguna dan insight yang didapat dari hasil wawancara.</a:t>
            </a:r>
            <a:endParaRPr sz="11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idx="4294967295" type="subTitle"/>
          </p:nvPr>
        </p:nvSpPr>
        <p:spPr>
          <a:xfrm>
            <a:off x="4571875" y="143482"/>
            <a:ext cx="4086000" cy="2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UX/UX Design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25" y="1278750"/>
            <a:ext cx="1682100" cy="21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>
            <p:ph idx="4294967295" type="title"/>
          </p:nvPr>
        </p:nvSpPr>
        <p:spPr>
          <a:xfrm>
            <a:off x="406426" y="3540800"/>
            <a:ext cx="20463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20"/>
              <a:t>Interview / Wawancara</a:t>
            </a:r>
            <a:endParaRPr sz="1620"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9100" y="1278750"/>
            <a:ext cx="2589015" cy="21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idx="4294967295" type="title"/>
          </p:nvPr>
        </p:nvSpPr>
        <p:spPr>
          <a:xfrm>
            <a:off x="2839625" y="3540800"/>
            <a:ext cx="25485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20"/>
              <a:t>Mengolah hasil interview/wawancara</a:t>
            </a:r>
            <a:endParaRPr sz="1620"/>
          </a:p>
        </p:txBody>
      </p:sp>
      <p:sp>
        <p:nvSpPr>
          <p:cNvPr id="129" name="Google Shape;129;p23"/>
          <p:cNvSpPr txBox="1"/>
          <p:nvPr>
            <p:ph idx="4294967295" type="title"/>
          </p:nvPr>
        </p:nvSpPr>
        <p:spPr>
          <a:xfrm>
            <a:off x="6202025" y="1785175"/>
            <a:ext cx="2652000" cy="111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-GB" sz="1120"/>
              <a:t>Mahasiswa yang memiliki rumah jauh cenderung memilih kost / kontrakan yang besar dengan teman karena selain dekat dengan jarak juga menjadi murah secara harga </a:t>
            </a:r>
            <a:endParaRPr b="0" sz="1120"/>
          </a:p>
        </p:txBody>
      </p:sp>
      <p:cxnSp>
        <p:nvCxnSpPr>
          <p:cNvPr id="130" name="Google Shape;130;p23"/>
          <p:cNvCxnSpPr/>
          <p:nvPr/>
        </p:nvCxnSpPr>
        <p:spPr>
          <a:xfrm>
            <a:off x="5619050" y="2365250"/>
            <a:ext cx="4632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23"/>
          <p:cNvSpPr txBox="1"/>
          <p:nvPr>
            <p:ph idx="4294967295" type="title"/>
          </p:nvPr>
        </p:nvSpPr>
        <p:spPr>
          <a:xfrm>
            <a:off x="6253775" y="3540800"/>
            <a:ext cx="25485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20"/>
              <a:t>Mendapat Insight</a:t>
            </a:r>
            <a:endParaRPr sz="162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idx="4294967295" type="subTitle"/>
          </p:nvPr>
        </p:nvSpPr>
        <p:spPr>
          <a:xfrm>
            <a:off x="4571875" y="143482"/>
            <a:ext cx="4086000" cy="2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UX/UX Design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37" name="Google Shape;137;p24"/>
          <p:cNvSpPr txBox="1"/>
          <p:nvPr>
            <p:ph idx="4294967295" type="title"/>
          </p:nvPr>
        </p:nvSpPr>
        <p:spPr>
          <a:xfrm>
            <a:off x="395665" y="662167"/>
            <a:ext cx="81720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Reframing Problem | 10 Menit</a:t>
            </a:r>
            <a:endParaRPr/>
          </a:p>
        </p:txBody>
      </p:sp>
      <p:sp>
        <p:nvSpPr>
          <p:cNvPr id="138" name="Google Shape;138;p24"/>
          <p:cNvSpPr txBox="1"/>
          <p:nvPr>
            <p:ph idx="4294967295" type="body"/>
          </p:nvPr>
        </p:nvSpPr>
        <p:spPr>
          <a:xfrm>
            <a:off x="495375" y="1557475"/>
            <a:ext cx="3994800" cy="1089300"/>
          </a:xfrm>
          <a:prstGeom prst="rect">
            <a:avLst/>
          </a:prstGeom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Needs : </a:t>
            </a:r>
            <a:r>
              <a:rPr lang="en-GB">
                <a:solidFill>
                  <a:schemeClr val="dk1"/>
                </a:solidFill>
              </a:rPr>
              <a:t>mengikuti program full stack developer MSIB dengan latar belakang dalam fisika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9" name="Google Shape;139;p24"/>
          <p:cNvSpPr txBox="1"/>
          <p:nvPr>
            <p:ph idx="4294967295" type="subTitle"/>
          </p:nvPr>
        </p:nvSpPr>
        <p:spPr>
          <a:xfrm>
            <a:off x="4841900" y="1557475"/>
            <a:ext cx="3825600" cy="3044400"/>
          </a:xfrm>
          <a:prstGeom prst="rect">
            <a:avLst/>
          </a:prstGeom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u="sng">
                <a:solidFill>
                  <a:schemeClr val="dk1"/>
                </a:solidFill>
              </a:rPr>
              <a:t>Humam Rafi </a:t>
            </a:r>
            <a:r>
              <a:rPr b="1" lang="en-GB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Menginginkan untuk</a:t>
            </a:r>
            <a:r>
              <a:rPr lang="en-GB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Mempelajari full stack developer  secara dalam</a:t>
            </a:r>
            <a:endParaRPr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Mengejutkannya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200" u="sng">
                <a:solidFill>
                  <a:schemeClr val="dk1"/>
                </a:solidFill>
              </a:rPr>
              <a:t>Humam Rafi </a:t>
            </a:r>
            <a:r>
              <a:rPr lang="en-GB" sz="1200">
                <a:solidFill>
                  <a:schemeClr val="dk1"/>
                </a:solidFill>
              </a:rPr>
              <a:t> berasal dari jurusan fisika yang tidak memiliki materi fullstack developer</a:t>
            </a:r>
            <a:endParaRPr sz="20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40" name="Google Shape;140;p24"/>
          <p:cNvSpPr txBox="1"/>
          <p:nvPr>
            <p:ph idx="4294967295" type="title"/>
          </p:nvPr>
        </p:nvSpPr>
        <p:spPr>
          <a:xfrm>
            <a:off x="421600" y="1133200"/>
            <a:ext cx="30882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1 Menemukan temuan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24"/>
          <p:cNvSpPr txBox="1"/>
          <p:nvPr>
            <p:ph idx="4294967295" type="body"/>
          </p:nvPr>
        </p:nvSpPr>
        <p:spPr>
          <a:xfrm>
            <a:off x="495375" y="2776675"/>
            <a:ext cx="3994800" cy="1825200"/>
          </a:xfrm>
          <a:prstGeom prst="rect">
            <a:avLst/>
          </a:prstGeom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Insight : </a:t>
            </a:r>
            <a:r>
              <a:rPr lang="en-GB">
                <a:solidFill>
                  <a:schemeClr val="dk1"/>
                </a:solidFill>
              </a:rPr>
              <a:t>Dengan menguasai keterampilan dalam pengembangan web,  dapat membuka peluang karier yang lebih luas. Kombinasi antara keahlian dalam fisika dan teknologi informasi dapat membuat sampean menjadi kandidat yang menarik bagi perusahaan-perusahaan yang membutuhkan keahlian dalam kedua bidang tersebut.</a:t>
            </a:r>
            <a:br>
              <a:rPr lang="en-GB" sz="1100">
                <a:solidFill>
                  <a:schemeClr val="dk1"/>
                </a:solidFill>
              </a:rPr>
            </a:br>
            <a:endParaRPr>
              <a:solidFill>
                <a:srgbClr val="000000"/>
              </a:solidFill>
            </a:endParaRPr>
          </a:p>
        </p:txBody>
      </p:sp>
      <p:sp>
        <p:nvSpPr>
          <p:cNvPr id="142" name="Google Shape;142;p24"/>
          <p:cNvSpPr txBox="1"/>
          <p:nvPr>
            <p:ph idx="4294967295" type="title"/>
          </p:nvPr>
        </p:nvSpPr>
        <p:spPr>
          <a:xfrm>
            <a:off x="4765000" y="1133200"/>
            <a:ext cx="30882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2 </a:t>
            </a:r>
            <a:r>
              <a:rPr lang="en-GB" sz="1800">
                <a:solidFill>
                  <a:schemeClr val="lt1"/>
                </a:solidFill>
              </a:rPr>
              <a:t>Define Problem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